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1"/>
  </p:notesMasterIdLst>
  <p:handoutMasterIdLst>
    <p:handoutMasterId r:id="rId22"/>
  </p:handoutMasterIdLst>
  <p:sldIdLst>
    <p:sldId id="2147469121" r:id="rId2"/>
    <p:sldId id="2147469124" r:id="rId3"/>
    <p:sldId id="2147469126" r:id="rId4"/>
    <p:sldId id="2147469123" r:id="rId5"/>
    <p:sldId id="2147469125" r:id="rId6"/>
    <p:sldId id="2147469127" r:id="rId7"/>
    <p:sldId id="2147469128" r:id="rId8"/>
    <p:sldId id="2147469131" r:id="rId9"/>
    <p:sldId id="2147469130" r:id="rId10"/>
    <p:sldId id="2147469132" r:id="rId11"/>
    <p:sldId id="2147469133" r:id="rId12"/>
    <p:sldId id="2147469129" r:id="rId13"/>
    <p:sldId id="2147469135" r:id="rId14"/>
    <p:sldId id="2147469138" r:id="rId15"/>
    <p:sldId id="2147469136" r:id="rId16"/>
    <p:sldId id="2147469137" r:id="rId17"/>
    <p:sldId id="2147469134" r:id="rId18"/>
    <p:sldId id="2147469139" r:id="rId19"/>
    <p:sldId id="21474691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7"/>
    <p:restoredTop sz="96291"/>
  </p:normalViewPr>
  <p:slideViewPr>
    <p:cSldViewPr snapToGrid="0">
      <p:cViewPr varScale="1">
        <p:scale>
          <a:sx n="137" d="100"/>
          <a:sy n="137" d="100"/>
        </p:scale>
        <p:origin x="216" y="6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2/17/25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p:txBody>
          <a:bodyPr/>
          <a:lstStyle/>
          <a:p>
            <a:r>
              <a:rPr lang="en-US" dirty="0"/>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Three kinds of user interfaces are common</a:t>
            </a:r>
          </a:p>
          <a:p>
            <a:pPr marL="285750" indent="-285750">
              <a:buFont typeface="Arial" panose="020B0604020202020204" pitchFamily="34" charset="0"/>
              <a:buChar char="•"/>
            </a:pPr>
            <a:r>
              <a:rPr lang="en-US" sz="2400" dirty="0"/>
              <a:t>A standalone graphical user interface (GUI) such as </a:t>
            </a:r>
            <a:r>
              <a:rPr lang="en-US" sz="2400" dirty="0" err="1"/>
              <a:t>Texera</a:t>
            </a:r>
            <a:r>
              <a:rPr lang="en-US" sz="2400" dirty="0"/>
              <a:t>, Galaxy</a:t>
            </a:r>
          </a:p>
          <a:p>
            <a:pPr marL="285750" indent="-285750">
              <a:buFont typeface="Arial" panose="020B0604020202020204" pitchFamily="34" charset="0"/>
              <a:buChar char="•"/>
            </a:pPr>
            <a:r>
              <a:rPr lang="en-US" sz="2400" dirty="0"/>
              <a:t>A text-based programming-style interface such as Swift/T, </a:t>
            </a:r>
            <a:r>
              <a:rPr lang="en-US" sz="2400" dirty="0" err="1"/>
              <a:t>Parsl</a:t>
            </a:r>
            <a:r>
              <a:rPr lang="en-US" sz="2400" dirty="0"/>
              <a:t>, </a:t>
            </a:r>
            <a:r>
              <a:rPr lang="en-US" sz="2400" dirty="0" err="1"/>
              <a:t>NextFlow</a:t>
            </a:r>
            <a:endParaRPr lang="en-US" sz="2400" dirty="0"/>
          </a:p>
          <a:p>
            <a:pPr marL="285750" indent="-285750">
              <a:buFont typeface="Arial" panose="020B0604020202020204" pitchFamily="34" charset="0"/>
              <a:buChar char="•"/>
            </a:pPr>
            <a:r>
              <a:rPr lang="en-US" sz="2400" dirty="0"/>
              <a:t>A web-based graphical interface such as </a:t>
            </a:r>
            <a:r>
              <a:rPr lang="en-US" sz="2400" dirty="0" err="1"/>
              <a:t>Cloudflows</a:t>
            </a:r>
            <a:endParaRPr lang="en-US" sz="2400" dirty="0"/>
          </a:p>
          <a:p>
            <a:pPr marL="285750" indent="-285750">
              <a:buFont typeface="Arial" panose="020B0604020202020204" pitchFamily="34" charset="0"/>
              <a:buChar char="•"/>
            </a:pPr>
            <a:r>
              <a:rPr lang="en-US" sz="2400" dirty="0"/>
              <a:t>Workflow Management Systems provide templates and examples</a:t>
            </a:r>
          </a:p>
        </p:txBody>
      </p:sp>
    </p:spTree>
    <p:extLst>
      <p:ext uri="{BB962C8B-B14F-4D97-AF65-F5344CB8AC3E}">
        <p14:creationId xmlns:p14="http://schemas.microsoft.com/office/powerpoint/2010/main" val="192957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2361365"/>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1825625"/>
            <a:ext cx="5563532" cy="4131422"/>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kern="1200" dirty="0">
                <a:latin typeface="Roboto" panose="02000000000000000000" pitchFamily="2" charset="0"/>
                <a:ea typeface="Roboto" panose="02000000000000000000" pitchFamily="2" charset="0"/>
                <a:cs typeface="+mn-cs"/>
              </a:rPr>
              <a:t>Automatic identification of data dependencies</a:t>
            </a:r>
          </a:p>
          <a:p>
            <a:r>
              <a:rPr lang="en-US" sz="1800" kern="1200" dirty="0">
                <a:latin typeface="Roboto" panose="02000000000000000000" pitchFamily="2" charset="0"/>
                <a:ea typeface="Roboto" panose="02000000000000000000" pitchFamily="2" charset="0"/>
                <a:cs typeface="+mn-cs"/>
              </a:rPr>
              <a:t>Task grouping and Gang scheduling</a:t>
            </a:r>
          </a:p>
          <a:p>
            <a:r>
              <a:rPr lang="en-US" sz="1800" kern="1200" dirty="0">
                <a:latin typeface="Roboto" panose="02000000000000000000" pitchFamily="2" charset="0"/>
                <a:ea typeface="Roboto" panose="02000000000000000000" pitchFamily="2" charset="0"/>
                <a:cs typeface="+mn-cs"/>
              </a:rPr>
              <a:t>Direct vs indirect interaction with the job schedulers</a:t>
            </a:r>
          </a:p>
          <a:p>
            <a:r>
              <a:rPr lang="en-US" sz="1800" kern="1200" dirty="0">
                <a:latin typeface="Roboto" panose="02000000000000000000" pitchFamily="2" charset="0"/>
                <a:ea typeface="Roboto" panose="02000000000000000000" pitchFamily="2" charset="0"/>
                <a:cs typeface="+mn-cs"/>
              </a:rPr>
              <a:t>Pilot job systems</a:t>
            </a: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Tree>
    <p:extLst>
      <p:ext uri="{BB962C8B-B14F-4D97-AF65-F5344CB8AC3E}">
        <p14:creationId xmlns:p14="http://schemas.microsoft.com/office/powerpoint/2010/main" val="70949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Mostly ad-hoc approaches</a:t>
            </a:r>
          </a:p>
          <a:p>
            <a:pPr marL="285750" indent="-285750">
              <a:buFont typeface="Arial" panose="020B0604020202020204" pitchFamily="34" charset="0"/>
              <a:buChar char="•"/>
            </a:pPr>
            <a:r>
              <a:rPr lang="en-US" sz="2400" dirty="0"/>
              <a:t>No workflow systems developed from scratch to handle Distributed Workflows</a:t>
            </a:r>
          </a:p>
        </p:txBody>
      </p:sp>
    </p:spTree>
    <p:extLst>
      <p:ext uri="{BB962C8B-B14F-4D97-AF65-F5344CB8AC3E}">
        <p14:creationId xmlns:p14="http://schemas.microsoft.com/office/powerpoint/2010/main" val="183396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this endeavor</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Job Management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Opportunity: Develop an API that abstract away the heterogeneity of the </a:t>
            </a:r>
          </a:p>
        </p:txBody>
      </p:sp>
    </p:spTree>
    <p:extLst>
      <p:ext uri="{BB962C8B-B14F-4D97-AF65-F5344CB8AC3E}">
        <p14:creationId xmlns:p14="http://schemas.microsoft.com/office/powerpoint/2010/main" val="324804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 based systems, share filesystems, distributed frameworks </a:t>
            </a:r>
          </a:p>
        </p:txBody>
      </p:sp>
    </p:spTree>
    <p:extLst>
      <p:ext uri="{BB962C8B-B14F-4D97-AF65-F5344CB8AC3E}">
        <p14:creationId xmlns:p14="http://schemas.microsoft.com/office/powerpoint/2010/main" val="296613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in Parallel?</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p:txBody>
          <a:bodyPr/>
          <a:lstStyle/>
          <a:p>
            <a:r>
              <a:rPr lang="en-US" dirty="0"/>
              <a:t>Exploration of GNU-Parallel as a Viable Parallelization for Workflows</a:t>
            </a:r>
          </a:p>
        </p:txBody>
      </p:sp>
    </p:spTree>
    <p:extLst>
      <p:ext uri="{BB962C8B-B14F-4D97-AF65-F5344CB8AC3E}">
        <p14:creationId xmlns:p14="http://schemas.microsoft.com/office/powerpoint/2010/main" val="314029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r>
              <a:rPr lang="en-US" dirty="0"/>
              <a:t>Geographically and administratively distributed</a:t>
            </a:r>
          </a:p>
          <a:p>
            <a:r>
              <a:rPr lang="en-US" dirty="0"/>
              <a:t>Data Producing Facilities such as APS, SNS</a:t>
            </a:r>
          </a:p>
          <a:p>
            <a:r>
              <a:rPr lang="en-US" dirty="0"/>
              <a:t>Data Producing Field Research such as Transportation and </a:t>
            </a:r>
            <a:r>
              <a:rPr lang="en-US" dirty="0" err="1"/>
              <a:t>BioSciences</a:t>
            </a:r>
            <a:r>
              <a:rPr lang="en-US" dirty="0"/>
              <a:t> research</a:t>
            </a:r>
          </a:p>
          <a:p>
            <a:r>
              <a:rPr lang="en-US" dirty="0"/>
              <a:t>Data Processing Facilities such as OLCF, ALCF, NERSC</a:t>
            </a:r>
          </a:p>
          <a:p>
            <a:r>
              <a:rPr lang="en-US" dirty="0"/>
              <a:t>Projects allocated to wider community including Universities and commercial entities</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Traditionally used for business processes</a:t>
            </a:r>
          </a:p>
          <a:p>
            <a:pPr marL="285750" indent="-285750">
              <a:buFont typeface="Arial" panose="020B0604020202020204" pitchFamily="34" charset="0"/>
              <a:buChar char="•"/>
            </a:pPr>
            <a:r>
              <a:rPr lang="en-US" sz="2400" dirty="0"/>
              <a:t>Increasingly popular among computational science communities</a:t>
            </a:r>
          </a:p>
          <a:p>
            <a:pPr marL="285750" indent="-285750">
              <a:buFont typeface="Arial" panose="020B0604020202020204" pitchFamily="34" charset="0"/>
              <a:buChar char="•"/>
            </a:pPr>
            <a:r>
              <a:rPr lang="en-US" sz="2400" dirty="0"/>
              <a:t>Automate a sequence of interrelated computations</a:t>
            </a:r>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4889241" y="6232845"/>
            <a:ext cx="7302760"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844032" y="4633663"/>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3" name="Content Placeholder 2">
            <a:extLst>
              <a:ext uri="{FF2B5EF4-FFF2-40B4-BE49-F238E27FC236}">
                <a16:creationId xmlns:a16="http://schemas.microsoft.com/office/drawing/2014/main" id="{2F029E6A-BFDB-08EE-E2B2-BFDFA4694E0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17100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r>
              <a:rPr lang="en-US" dirty="0"/>
              <a:t>Facilitate Workflow Composition / Development</a:t>
            </a:r>
          </a:p>
          <a:p>
            <a:r>
              <a:rPr lang="en-US" dirty="0"/>
              <a:t>Automate optimal execution</a:t>
            </a:r>
          </a:p>
          <a:p>
            <a:r>
              <a:rPr lang="en-US" dirty="0"/>
              <a:t>Interface with computation resources</a:t>
            </a:r>
          </a:p>
          <a:p>
            <a:r>
              <a:rPr lang="en-US" dirty="0"/>
              <a:t>Hundreds of Workflow Systems available</a:t>
            </a:r>
          </a:p>
          <a:p>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Tree>
    <p:extLst>
      <p:ext uri="{BB962C8B-B14F-4D97-AF65-F5344CB8AC3E}">
        <p14:creationId xmlns:p14="http://schemas.microsoft.com/office/powerpoint/2010/main" val="1256495000"/>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783</TotalTime>
  <Words>935</Words>
  <Application>Microsoft Macintosh PowerPoint</Application>
  <PresentationFormat>Widescreen</PresentationFormat>
  <Paragraphs>100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Distribute Workflows: Multisite Execution in Simpler Times</vt:lpstr>
      <vt:lpstr>Distributed HPC Workflows: State of the Art</vt:lpstr>
      <vt:lpstr>Distributed HPC Workflows: Unification is the Biggest Opportunity</vt:lpstr>
      <vt:lpstr>Distributed HPC Workflows Challenge - I : Heterogeneous Job Management Environments</vt:lpstr>
      <vt:lpstr>Distributed HPC Workflow Challenge - II : Cybersecurity</vt:lpstr>
      <vt:lpstr>“Last-Mile” Parallelization: How to run a bag-of-tasks in Parallel?</vt:lpstr>
      <vt:lpstr>Exploration of GNU-Parallel as a Viable Parallelization for Workflows</vt:lpstr>
      <vt:lpstr>Thank You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49</cp:revision>
  <dcterms:created xsi:type="dcterms:W3CDTF">2025-02-14T14:12:04Z</dcterms:created>
  <dcterms:modified xsi:type="dcterms:W3CDTF">2025-02-17T19:19:33Z</dcterms:modified>
</cp:coreProperties>
</file>